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3"/>
    <p:sldMasterId id="214748367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</p:sldIdLst>
  <p:sldSz cy="6858000" cx="12192000"/>
  <p:notesSz cx="6858000" cy="9144000"/>
  <p:embeddedFontLst>
    <p:embeddedFont>
      <p:font typeface="Roboto"/>
      <p:regular r:id="rId32"/>
      <p:bold r:id="rId33"/>
      <p:italic r:id="rId34"/>
      <p:boldItalic r:id="rId35"/>
    </p:embeddedFont>
    <p:embeddedFont>
      <p:font typeface="Playfair Display"/>
      <p:regular r:id="rId36"/>
      <p:bold r:id="rId37"/>
      <p:italic r:id="rId38"/>
      <p:boldItalic r:id="rId3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font" Target="fonts/Roboto-bold.fntdata"/><Relationship Id="rId10" Type="http://schemas.openxmlformats.org/officeDocument/2006/relationships/slide" Target="slides/slide5.xml"/><Relationship Id="rId32" Type="http://schemas.openxmlformats.org/officeDocument/2006/relationships/font" Target="fonts/Roboto-regular.fntdata"/><Relationship Id="rId13" Type="http://schemas.openxmlformats.org/officeDocument/2006/relationships/slide" Target="slides/slide8.xml"/><Relationship Id="rId35" Type="http://schemas.openxmlformats.org/officeDocument/2006/relationships/font" Target="fonts/Roboto-boldItalic.fntdata"/><Relationship Id="rId12" Type="http://schemas.openxmlformats.org/officeDocument/2006/relationships/slide" Target="slides/slide7.xml"/><Relationship Id="rId34" Type="http://schemas.openxmlformats.org/officeDocument/2006/relationships/font" Target="fonts/Roboto-italic.fntdata"/><Relationship Id="rId15" Type="http://schemas.openxmlformats.org/officeDocument/2006/relationships/slide" Target="slides/slide10.xml"/><Relationship Id="rId37" Type="http://schemas.openxmlformats.org/officeDocument/2006/relationships/font" Target="fonts/PlayfairDisplay-bold.fntdata"/><Relationship Id="rId14" Type="http://schemas.openxmlformats.org/officeDocument/2006/relationships/slide" Target="slides/slide9.xml"/><Relationship Id="rId36" Type="http://schemas.openxmlformats.org/officeDocument/2006/relationships/font" Target="fonts/PlayfairDisplay-regular.fntdata"/><Relationship Id="rId17" Type="http://schemas.openxmlformats.org/officeDocument/2006/relationships/slide" Target="slides/slide12.xml"/><Relationship Id="rId39" Type="http://schemas.openxmlformats.org/officeDocument/2006/relationships/font" Target="fonts/PlayfairDisplay-boldItalic.fntdata"/><Relationship Id="rId16" Type="http://schemas.openxmlformats.org/officeDocument/2006/relationships/slide" Target="slides/slide11.xml"/><Relationship Id="rId38" Type="http://schemas.openxmlformats.org/officeDocument/2006/relationships/font" Target="fonts/PlayfairDisplay-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cs-CZ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1" name="Google Shape;231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1bb2c01174f_0_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g1bb2c01174f_0_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4" name="Google Shape;274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1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cs-CZ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1bb2c01174f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9" name="Google Shape;169;g1bb2c01174f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g1bb2c01174f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cs-CZ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2" name="Google Shape;292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2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6" name="Google Shape;336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p2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cs-CZ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1" name="Google Shape;181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8" name="Google Shape;188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cs-CZ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ázdný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dpis a svislý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vislý nadpis a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dpis a obsah" type="obj">
  <p:cSld name="OBJECT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3" name="Google Shape;93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Úvodní snímek" type="title">
  <p:cSld name="TITLE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fair Dis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5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99" name="Google Shape;99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Záhlaví části" type="secHead">
  <p:cSld name="SECTION_HEADER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6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fair Dis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16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5" name="Google Shape;105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va obsahy" type="twoObj">
  <p:cSld name="TWO_OBJECTS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17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1" name="Google Shape;111;p17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2" name="Google Shape;112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ovnání" type="twoTxTwoObj">
  <p:cSld name="TWO_OBJECTS_WITH_TEXT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18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18" name="Google Shape;118;p18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" name="Google Shape;119;p18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20" name="Google Shape;120;p18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1" name="Google Shape;121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uze nadpis" type="titleOnly">
  <p:cSld name="TITLE_ONLY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ázdný" type="blank">
  <p:cSld name="BLANK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sah s titulkem" type="objTx">
  <p:cSld name="OBJECT_WITH_CAPTION_TEXT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21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36" name="Google Shape;136;p21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37" name="Google Shape;137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dpis a obsah" type="obj">
  <p:cSld name="OBJEC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rázek s titulkem" type="picTx">
  <p:cSld name="PICTURE_WITH_CAPTION_TEXT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22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43" name="Google Shape;143;p22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44" name="Google Shape;144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dpis a svislý text" type="vertTx">
  <p:cSld name="VERTICAL_TEXT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p23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0" name="Google Shape;150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vislý nadpis a text" type="vertTitleAndTx">
  <p:cSld name="VERTICAL_TITLE_AND_VERTICAL_TEXT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4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p24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6" name="Google Shape;156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Úvodní snímek" type="title">
  <p:cSld name="TITLE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8" name="Google Shape;28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Záhlaví části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va obsahy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ovnání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uze nadpis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sah s titulkem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rázek s titulkem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fair Display"/>
              <a:buNone/>
              <a:defRPr b="0" i="0" sz="44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6" name="Google Shape;86;p1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7" name="Google Shape;87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8" name="Google Shape;88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9" name="Google Shape;89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5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7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4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7.png"/><Relationship Id="rId4" Type="http://schemas.openxmlformats.org/officeDocument/2006/relationships/image" Target="../media/image11.png"/><Relationship Id="rId5" Type="http://schemas.openxmlformats.org/officeDocument/2006/relationships/image" Target="../media/image10.png"/><Relationship Id="rId6" Type="http://schemas.openxmlformats.org/officeDocument/2006/relationships/image" Target="../media/image9.png"/><Relationship Id="rId7" Type="http://schemas.openxmlformats.org/officeDocument/2006/relationships/image" Target="../media/image5.png"/><Relationship Id="rId8" Type="http://schemas.openxmlformats.org/officeDocument/2006/relationships/image" Target="../media/image3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3.png"/><Relationship Id="rId4" Type="http://schemas.openxmlformats.org/officeDocument/2006/relationships/image" Target="../media/image6.png"/><Relationship Id="rId5" Type="http://schemas.openxmlformats.org/officeDocument/2006/relationships/image" Target="../media/image4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2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5"/>
          <p:cNvSpPr txBox="1"/>
          <p:nvPr/>
        </p:nvSpPr>
        <p:spPr>
          <a:xfrm>
            <a:off x="2256817" y="5525311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25"/>
          <p:cNvSpPr txBox="1"/>
          <p:nvPr/>
        </p:nvSpPr>
        <p:spPr>
          <a:xfrm>
            <a:off x="2349182" y="3938553"/>
            <a:ext cx="184731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65" name="Google Shape;165;p25"/>
          <p:cNvPicPr preferRelativeResize="0"/>
          <p:nvPr/>
        </p:nvPicPr>
        <p:blipFill rotWithShape="1">
          <a:blip r:embed="rId3">
            <a:alphaModFix/>
          </a:blip>
          <a:srcRect b="14342" l="5318" r="5841" t="3514"/>
          <a:stretch/>
        </p:blipFill>
        <p:spPr>
          <a:xfrm>
            <a:off x="3763175" y="576450"/>
            <a:ext cx="4358899" cy="2739875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5"/>
          <p:cNvSpPr txBox="1"/>
          <p:nvPr>
            <p:ph idx="4294967295" type="title"/>
          </p:nvPr>
        </p:nvSpPr>
        <p:spPr>
          <a:xfrm>
            <a:off x="717750" y="3938550"/>
            <a:ext cx="10756500" cy="20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Playfair Display"/>
              <a:buNone/>
            </a:pPr>
            <a:r>
              <a:rPr lang="cs-CZ" sz="65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Daň z příjmů fyzických osob  za rok 2022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fair Display"/>
              <a:buNone/>
            </a:pPr>
            <a:r>
              <a:rPr lang="cs-CZ"/>
              <a:t>3. Příjmy z úročené hotovosti (§8)</a:t>
            </a:r>
            <a:endParaRPr/>
          </a:p>
        </p:txBody>
      </p:sp>
      <p:sp>
        <p:nvSpPr>
          <p:cNvPr id="222" name="Google Shape;222;p3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Týká se pouze portfolií MP1, MP2 a MP3, kde je část portfolia (úročená hotovost) uložena na účtu u banky.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Připsané úroky jsou pro klienta zdanitelným příjmem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Uvádí se přímo do DP – řádek č. 38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Celkový úrok je zdaněn 15%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Nelze ponížit o žádné výdaje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boto"/>
              <a:buNone/>
            </a:pPr>
            <a:r>
              <a:rPr lang="cs-CZ"/>
              <a:t>Osvobození pro úroky a měnové zajištění</a:t>
            </a:r>
            <a:endParaRPr/>
          </a:p>
        </p:txBody>
      </p:sp>
      <p:sp>
        <p:nvSpPr>
          <p:cNvPr id="228" name="Google Shape;228;p3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Platí pro zaměstnance, důchodce a podnikatele s paušální daní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Pokud </a:t>
            </a:r>
            <a:r>
              <a:rPr b="1" lang="cs-CZ"/>
              <a:t>součet jiných zdanitelných příjmů</a:t>
            </a:r>
            <a:r>
              <a:rPr lang="cs-CZ"/>
              <a:t> (neosvobozené příjmy z prodeje CP + úroky + příjmy z měnového zajištění + příjmy z pronájmu + další jiné příjmy) je </a:t>
            </a:r>
            <a:r>
              <a:rPr b="1" lang="cs-CZ"/>
              <a:t>nižší než</a:t>
            </a:r>
            <a:r>
              <a:rPr lang="cs-CZ"/>
              <a:t>: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b="1" lang="cs-CZ"/>
              <a:t>Zaměstnanci = 6 000 Kč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b="1" lang="cs-CZ"/>
              <a:t>OSVČ v režimu paušální daně = 15 000 Kč </a:t>
            </a:r>
            <a:r>
              <a:rPr lang="cs-CZ"/>
              <a:t>(od r. 2023 = 50 000 Kč)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b="1" lang="cs-CZ"/>
              <a:t>Důchodce = 15 000 Kč </a:t>
            </a:r>
            <a:r>
              <a:rPr lang="cs-CZ"/>
              <a:t>(od r. 2023 = 50 000 Kč)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nemusí tito podávat daňové přiznání a tudíž tyto příjmy uvádět a zdanit.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Všichni ostatní musí podat daňové přiznání a uvést všechny příjmy z úroků a z měnového zajištění.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Playfair Display"/>
              <a:buNone/>
            </a:pPr>
            <a:r>
              <a:rPr lang="cs-CZ" sz="65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Na co si dát pozor</a:t>
            </a:r>
            <a:endParaRPr/>
          </a:p>
        </p:txBody>
      </p:sp>
      <p:pic>
        <p:nvPicPr>
          <p:cNvPr id="235" name="Google Shape;235;p3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9504" y="1843913"/>
            <a:ext cx="4812992" cy="4351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7"/>
          <p:cNvSpPr txBox="1"/>
          <p:nvPr>
            <p:ph idx="1" type="body"/>
          </p:nvPr>
        </p:nvSpPr>
        <p:spPr>
          <a:xfrm>
            <a:off x="838200" y="160704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>
                <a:latin typeface="Roboto"/>
                <a:ea typeface="Roboto"/>
                <a:cs typeface="Roboto"/>
                <a:sym typeface="Roboto"/>
              </a:rPr>
              <a:t>Standardně za ně podává zaměstnavatel pouze zjednodušený přehled o zdanitelných příjmech.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>
                <a:latin typeface="Roboto"/>
                <a:ea typeface="Roboto"/>
                <a:cs typeface="Roboto"/>
                <a:sym typeface="Roboto"/>
              </a:rPr>
              <a:t>Pokud ale suma jiných dalších příjmů u zaměstnance překročí </a:t>
            </a:r>
            <a:r>
              <a:rPr b="1" lang="cs-CZ">
                <a:latin typeface="Roboto"/>
                <a:ea typeface="Roboto"/>
                <a:cs typeface="Roboto"/>
                <a:sym typeface="Roboto"/>
              </a:rPr>
              <a:t>6 000 Kč</a:t>
            </a:r>
            <a:r>
              <a:rPr lang="cs-CZ">
                <a:latin typeface="Roboto"/>
                <a:ea typeface="Roboto"/>
                <a:cs typeface="Roboto"/>
                <a:sym typeface="Roboto"/>
              </a:rPr>
              <a:t> za rok, </a:t>
            </a:r>
            <a:r>
              <a:rPr b="1" lang="cs-CZ">
                <a:latin typeface="Roboto"/>
                <a:ea typeface="Roboto"/>
                <a:cs typeface="Roboto"/>
                <a:sym typeface="Roboto"/>
              </a:rPr>
              <a:t>musí podat standardní daňové přiznání</a:t>
            </a:r>
            <a:endParaRPr b="1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>
                <a:latin typeface="Roboto"/>
                <a:ea typeface="Roboto"/>
                <a:cs typeface="Roboto"/>
                <a:sym typeface="Roboto"/>
              </a:rPr>
              <a:t>Do dalších příjmů se mimo jiné řadí: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cs-CZ">
                <a:latin typeface="Roboto"/>
                <a:ea typeface="Roboto"/>
                <a:cs typeface="Roboto"/>
                <a:sym typeface="Roboto"/>
              </a:rPr>
              <a:t>Příjmy z pronájmu, 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cs-CZ">
                <a:latin typeface="Roboto"/>
                <a:ea typeface="Roboto"/>
                <a:cs typeface="Roboto"/>
                <a:sym typeface="Roboto"/>
              </a:rPr>
              <a:t>Příjmy z kapitálového majetku, 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cs-CZ">
                <a:latin typeface="Roboto"/>
                <a:ea typeface="Roboto"/>
                <a:cs typeface="Roboto"/>
                <a:sym typeface="Roboto"/>
              </a:rPr>
              <a:t>Příjmy z měnového zajištění, 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cs-CZ">
                <a:latin typeface="Roboto"/>
                <a:ea typeface="Roboto"/>
                <a:cs typeface="Roboto"/>
                <a:sym typeface="Roboto"/>
              </a:rPr>
              <a:t>Neosvobozené příjmy z prodeje CP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1" name="Google Shape;241;p37"/>
          <p:cNvSpPr txBox="1"/>
          <p:nvPr>
            <p:ph type="title"/>
          </p:nvPr>
        </p:nvSpPr>
        <p:spPr>
          <a:xfrm>
            <a:off x="838200" y="40283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fair Display"/>
              <a:buNone/>
            </a:pPr>
            <a:r>
              <a:rPr lang="cs-CZ">
                <a:latin typeface="Playfair Display"/>
                <a:ea typeface="Playfair Display"/>
                <a:cs typeface="Playfair Display"/>
                <a:sym typeface="Playfair Display"/>
              </a:rPr>
              <a:t>Zaměstnanci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-241934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>
                <a:latin typeface="Roboto"/>
                <a:ea typeface="Roboto"/>
                <a:cs typeface="Roboto"/>
                <a:sym typeface="Roboto"/>
              </a:rPr>
              <a:t>Pokud další příjmy </a:t>
            </a:r>
            <a:r>
              <a:rPr b="1" lang="cs-CZ">
                <a:latin typeface="Roboto"/>
                <a:ea typeface="Roboto"/>
                <a:cs typeface="Roboto"/>
                <a:sym typeface="Roboto"/>
              </a:rPr>
              <a:t>překročí 15 000 Kč, musí podávat daňové přiznání</a:t>
            </a:r>
            <a:r>
              <a:rPr lang="cs-CZ">
                <a:latin typeface="Roboto"/>
                <a:ea typeface="Roboto"/>
                <a:cs typeface="Roboto"/>
                <a:sym typeface="Roboto"/>
              </a:rPr>
              <a:t>.</a:t>
            </a:r>
            <a:endParaRPr/>
          </a:p>
          <a:p>
            <a:pPr indent="-241934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>
                <a:latin typeface="Roboto"/>
                <a:ea typeface="Roboto"/>
                <a:cs typeface="Roboto"/>
                <a:sym typeface="Roboto"/>
              </a:rPr>
              <a:t>Do dalších příjmů se řadí:</a:t>
            </a:r>
            <a:endParaRPr/>
          </a:p>
          <a:p>
            <a:pPr indent="-24003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cs-CZ">
                <a:latin typeface="Roboto"/>
                <a:ea typeface="Roboto"/>
                <a:cs typeface="Roboto"/>
                <a:sym typeface="Roboto"/>
              </a:rPr>
              <a:t>Příjmy z pronájmu</a:t>
            </a:r>
            <a:endParaRPr/>
          </a:p>
          <a:p>
            <a:pPr indent="-24003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cs-CZ">
                <a:latin typeface="Roboto"/>
                <a:ea typeface="Roboto"/>
                <a:cs typeface="Roboto"/>
                <a:sym typeface="Roboto"/>
              </a:rPr>
              <a:t>Příjmy z kapitálového majetku</a:t>
            </a:r>
            <a:endParaRPr/>
          </a:p>
          <a:p>
            <a:pPr indent="-24003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cs-CZ">
                <a:latin typeface="Roboto"/>
                <a:ea typeface="Roboto"/>
                <a:cs typeface="Roboto"/>
                <a:sym typeface="Roboto"/>
              </a:rPr>
              <a:t>Příjmy z měnového zajištění</a:t>
            </a:r>
            <a:endParaRPr/>
          </a:p>
          <a:p>
            <a:pPr indent="-24003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cs-CZ">
                <a:latin typeface="Roboto"/>
                <a:ea typeface="Roboto"/>
                <a:cs typeface="Roboto"/>
                <a:sym typeface="Roboto"/>
              </a:rPr>
              <a:t>Neosvobozené příjmy z prodeje CP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241934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>
                <a:latin typeface="Roboto"/>
                <a:ea typeface="Roboto"/>
                <a:cs typeface="Roboto"/>
                <a:sym typeface="Roboto"/>
              </a:rPr>
              <a:t>Pro rok 2023 se zvyšuje limit z 15 000 Kč na 50 000 Kč.</a:t>
            </a:r>
            <a:endParaRPr/>
          </a:p>
          <a:p>
            <a:pPr indent="-6413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7" name="Google Shape;247;p38"/>
          <p:cNvSpPr txBox="1"/>
          <p:nvPr>
            <p:ph type="title"/>
          </p:nvPr>
        </p:nvSpPr>
        <p:spPr>
          <a:xfrm>
            <a:off x="838200" y="40283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fair Display"/>
              <a:buNone/>
            </a:pPr>
            <a:r>
              <a:rPr lang="cs-CZ">
                <a:latin typeface="Playfair Display"/>
                <a:ea typeface="Playfair Display"/>
                <a:cs typeface="Playfair Display"/>
                <a:sym typeface="Playfair Display"/>
              </a:rPr>
              <a:t>Důchodci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-20193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>
                <a:latin typeface="Roboto"/>
                <a:ea typeface="Roboto"/>
                <a:cs typeface="Roboto"/>
                <a:sym typeface="Roboto"/>
              </a:rPr>
              <a:t>Pokud další příjmy překročí 15 000 Kč, musí podávat daňové přiznání a to </a:t>
            </a:r>
            <a:r>
              <a:rPr b="1" lang="cs-CZ">
                <a:latin typeface="Roboto"/>
                <a:ea typeface="Roboto"/>
                <a:cs typeface="Roboto"/>
                <a:sym typeface="Roboto"/>
              </a:rPr>
              <a:t>včetně příjmů a výdajů z podnikání</a:t>
            </a:r>
            <a:r>
              <a:rPr lang="cs-CZ">
                <a:latin typeface="Roboto"/>
                <a:ea typeface="Roboto"/>
                <a:cs typeface="Roboto"/>
                <a:sym typeface="Roboto"/>
              </a:rPr>
              <a:t>.</a:t>
            </a:r>
            <a:endParaRPr/>
          </a:p>
          <a:p>
            <a:pPr indent="-20193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>
                <a:latin typeface="Roboto"/>
                <a:ea typeface="Roboto"/>
                <a:cs typeface="Roboto"/>
                <a:sym typeface="Roboto"/>
              </a:rPr>
              <a:t>Do dalších příjmů se mimo jiné řadí:</a:t>
            </a:r>
            <a:endParaRPr/>
          </a:p>
          <a:p>
            <a:pPr indent="-20574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>
                <a:latin typeface="Roboto"/>
                <a:ea typeface="Roboto"/>
                <a:cs typeface="Roboto"/>
                <a:sym typeface="Roboto"/>
              </a:rPr>
              <a:t>Příjmy z pronájmu</a:t>
            </a:r>
            <a:endParaRPr/>
          </a:p>
          <a:p>
            <a:pPr indent="-20574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>
                <a:latin typeface="Roboto"/>
                <a:ea typeface="Roboto"/>
                <a:cs typeface="Roboto"/>
                <a:sym typeface="Roboto"/>
              </a:rPr>
              <a:t>Příjmy z kapitálového majetku</a:t>
            </a:r>
            <a:endParaRPr/>
          </a:p>
          <a:p>
            <a:pPr indent="-20574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>
                <a:latin typeface="Roboto"/>
                <a:ea typeface="Roboto"/>
                <a:cs typeface="Roboto"/>
                <a:sym typeface="Roboto"/>
              </a:rPr>
              <a:t>Příjmy z měnového zajištění</a:t>
            </a:r>
            <a:endParaRPr/>
          </a:p>
          <a:p>
            <a:pPr indent="-20574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>
                <a:latin typeface="Roboto"/>
                <a:ea typeface="Roboto"/>
                <a:cs typeface="Roboto"/>
                <a:sym typeface="Roboto"/>
              </a:rPr>
              <a:t>Neosvobozené příjmy z prodeje CP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20193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>
                <a:latin typeface="Roboto"/>
                <a:ea typeface="Roboto"/>
                <a:cs typeface="Roboto"/>
                <a:sym typeface="Roboto"/>
              </a:rPr>
              <a:t>Pokud další příjmy překročí hranici 15 000 Kč, je OSVČ povinna podat za rok 2022 daňové přiznání a ztrácí výhodu paušální daně pro tento rok (zůstává však v režimu paušální daně pro příští roky).</a:t>
            </a:r>
            <a:endParaRPr/>
          </a:p>
          <a:p>
            <a:pPr indent="-20193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>
                <a:latin typeface="Roboto"/>
                <a:ea typeface="Roboto"/>
                <a:cs typeface="Roboto"/>
                <a:sym typeface="Roboto"/>
              </a:rPr>
              <a:t>Na rok 2023 může opět o paušální daň požádat</a:t>
            </a:r>
            <a:endParaRPr/>
          </a:p>
          <a:p>
            <a:pPr indent="-20193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>
                <a:latin typeface="Roboto"/>
                <a:ea typeface="Roboto"/>
                <a:cs typeface="Roboto"/>
                <a:sym typeface="Roboto"/>
              </a:rPr>
              <a:t>Pro rok 2023 se zvyšuje tento limit na 50 000 Kč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6413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3" name="Google Shape;253;p39"/>
          <p:cNvSpPr txBox="1"/>
          <p:nvPr>
            <p:ph type="title"/>
          </p:nvPr>
        </p:nvSpPr>
        <p:spPr>
          <a:xfrm>
            <a:off x="838200" y="40283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fair Display"/>
              <a:buNone/>
            </a:pPr>
            <a:r>
              <a:rPr lang="cs-CZ">
                <a:latin typeface="Playfair Display"/>
                <a:ea typeface="Playfair Display"/>
                <a:cs typeface="Playfair Display"/>
                <a:sym typeface="Playfair Display"/>
              </a:rPr>
              <a:t>OSVČ v režimu paušální daně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4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fair Display"/>
              <a:buNone/>
            </a:pPr>
            <a:r>
              <a:rPr lang="cs-CZ"/>
              <a:t>Možnost zdanit manželkou/manželem</a:t>
            </a:r>
            <a:endParaRPr/>
          </a:p>
        </p:txBody>
      </p:sp>
      <p:sp>
        <p:nvSpPr>
          <p:cNvPr id="259" name="Google Shape;259;p4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V případě, že mají manželé majetek </a:t>
            </a:r>
            <a:r>
              <a:rPr b="1" lang="cs-CZ"/>
              <a:t>v rámci SJM</a:t>
            </a:r>
            <a:r>
              <a:rPr lang="cs-CZ"/>
              <a:t>, lze všechny uvedené příjmy (z prodeje CP, z měnového zajištění a z úroků) uvést v daňovém přiznání pouze jednoho (</a:t>
            </a:r>
            <a:r>
              <a:rPr b="1" lang="cs-CZ"/>
              <a:t>kteréhokoliv) z nich</a:t>
            </a:r>
            <a:r>
              <a:rPr lang="cs-CZ"/>
              <a:t>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Lze využít zejména v případě, že jeden z manželů je </a:t>
            </a:r>
            <a:r>
              <a:rPr b="1" lang="cs-CZ"/>
              <a:t>v režimu paušální daně</a:t>
            </a:r>
            <a:r>
              <a:rPr lang="cs-CZ"/>
              <a:t> a druhý standardně podává daňové přiznání.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OSVČ si tak může </a:t>
            </a:r>
            <a:r>
              <a:rPr b="1" lang="cs-CZ"/>
              <a:t>ponechat výhodu paušální daně</a:t>
            </a:r>
            <a:r>
              <a:rPr lang="cs-CZ"/>
              <a:t>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Uvést může </a:t>
            </a:r>
            <a:r>
              <a:rPr b="1" lang="cs-CZ"/>
              <a:t>kdokoliv z manželů</a:t>
            </a:r>
            <a:r>
              <a:rPr lang="cs-CZ"/>
              <a:t> bez ohledu na to, kdo je uveden jako majitel investičního účtu.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4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fair Display"/>
              <a:buNone/>
            </a:pPr>
            <a:r>
              <a:rPr lang="cs-CZ"/>
              <a:t>Doporučení pro OSVČ v režimu paušální daně</a:t>
            </a:r>
            <a:endParaRPr/>
          </a:p>
        </p:txBody>
      </p:sp>
      <p:sp>
        <p:nvSpPr>
          <p:cNvPr id="265" name="Google Shape;265;p4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b="1" lang="cs-CZ"/>
              <a:t>Vypnout měnové zajištění a rebalancování</a:t>
            </a:r>
            <a:endParaRPr b="1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b="1" lang="cs-CZ"/>
              <a:t>Nepoužívat</a:t>
            </a:r>
            <a:r>
              <a:rPr lang="cs-CZ"/>
              <a:t> portfolia </a:t>
            </a:r>
            <a:r>
              <a:rPr b="1" lang="cs-CZ"/>
              <a:t>MP1 až MP3</a:t>
            </a:r>
            <a:r>
              <a:rPr lang="cs-CZ"/>
              <a:t> (kde je úročená hotovost)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42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fair Display"/>
              <a:buNone/>
            </a:pPr>
            <a:r>
              <a:rPr lang="cs-CZ"/>
              <a:t>Všichni klienti - pokud využíváte tranše</a:t>
            </a:r>
            <a:endParaRPr/>
          </a:p>
        </p:txBody>
      </p:sp>
      <p:sp>
        <p:nvSpPr>
          <p:cNvPr id="271" name="Google Shape;271;p42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b="1" lang="cs-CZ"/>
              <a:t>doporučujeme </a:t>
            </a:r>
            <a:r>
              <a:rPr lang="cs-CZ"/>
              <a:t>nastavit v krátkodobém kyblíku portfolio </a:t>
            </a:r>
            <a:r>
              <a:rPr b="1" lang="cs-CZ"/>
              <a:t>MP1</a:t>
            </a:r>
            <a:endParaRPr b="1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u </a:t>
            </a:r>
            <a:r>
              <a:rPr b="1" lang="cs-CZ"/>
              <a:t>MP2 a MP3</a:t>
            </a:r>
            <a:r>
              <a:rPr lang="cs-CZ"/>
              <a:t> klient drží část portfolia v ETF a ty se při přesunu do dlouhodobého portfolia budou prodávat </a:t>
            </a:r>
            <a:r>
              <a:rPr b="1" lang="cs-CZ"/>
              <a:t>= příjem z prodeje CP</a:t>
            </a:r>
            <a:endParaRPr b="1"/>
          </a:p>
          <a:p>
            <a:pPr indent="-1651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cs-CZ"/>
              <a:t>pokud je klient v režimu paušální daně, doporučujeme tranše v Edwardovi nevyužívat, případně držet peníze v hotovosti mimo Edwarda a posílat postupně do Edwarda z jiného účtu. 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4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Playfair Display"/>
              <a:buNone/>
            </a:pPr>
            <a:r>
              <a:rPr lang="cs-CZ" sz="65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Daňový výpis od Edwarda</a:t>
            </a:r>
            <a:endParaRPr sz="65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descr="Noviny" id="278" name="Google Shape;278;p4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10479" y="1443479"/>
            <a:ext cx="3971041" cy="39710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62626"/>
        </a:solid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6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Playfair Display"/>
              <a:buNone/>
            </a:pPr>
            <a:r>
              <a:rPr lang="cs-CZ" sz="65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Upozornění!</a:t>
            </a:r>
            <a:endParaRPr/>
          </a:p>
        </p:txBody>
      </p:sp>
      <p:sp>
        <p:nvSpPr>
          <p:cNvPr id="173" name="Google Shape;173;p26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cs-CZ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WOOD &amp; Co. nepodniká v oboru daňového poradenství, není oprávněna k poskytování daňového ani právního poradenství a neposkytuje právní pomoc a finančně ekonomické rady ve věcech daní, odvodů, poplatků a jiných plateb, ani ve věcech, které s daněmi přímo souvisejí.</a:t>
            </a:r>
            <a:endParaRPr/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cs-CZ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Vzhledem ke komplexnosti problematiky je nezbytné individuální posouzení kalkulace u každého klienta, popř. konzultace s daňovým poradcem. 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4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fair Display"/>
              <a:buNone/>
            </a:pPr>
            <a:r>
              <a:rPr lang="cs-CZ">
                <a:latin typeface="Playfair Display"/>
                <a:ea typeface="Playfair Display"/>
                <a:cs typeface="Playfair Display"/>
                <a:sym typeface="Playfair Display"/>
              </a:rPr>
              <a:t>Roční daňový výpis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284" name="Google Shape;284;p4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>
                <a:latin typeface="Roboto"/>
                <a:ea typeface="Roboto"/>
                <a:cs typeface="Roboto"/>
                <a:sym typeface="Roboto"/>
              </a:rPr>
              <a:t>Je generován a uložen do klientského přístupu </a:t>
            </a:r>
            <a:r>
              <a:rPr b="1" lang="cs-CZ">
                <a:latin typeface="Roboto"/>
                <a:ea typeface="Roboto"/>
                <a:cs typeface="Roboto"/>
                <a:sym typeface="Roboto"/>
              </a:rPr>
              <a:t>v druhé polovině ledna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>
                <a:latin typeface="Roboto"/>
                <a:ea typeface="Roboto"/>
                <a:cs typeface="Roboto"/>
                <a:sym typeface="Roboto"/>
              </a:rPr>
              <a:t>Klient dostane </a:t>
            </a:r>
            <a:r>
              <a:rPr b="1" lang="cs-CZ">
                <a:latin typeface="Roboto"/>
                <a:ea typeface="Roboto"/>
                <a:cs typeface="Roboto"/>
                <a:sym typeface="Roboto"/>
              </a:rPr>
              <a:t>upozornění emailem</a:t>
            </a:r>
            <a:r>
              <a:rPr lang="cs-CZ">
                <a:latin typeface="Roboto"/>
                <a:ea typeface="Roboto"/>
                <a:cs typeface="Roboto"/>
                <a:sym typeface="Roboto"/>
              </a:rPr>
              <a:t>, že je výpis připraven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"/>
              <a:buChar char="•"/>
            </a:pPr>
            <a:r>
              <a:rPr lang="cs-CZ">
                <a:latin typeface="Roboto"/>
                <a:ea typeface="Roboto"/>
                <a:cs typeface="Roboto"/>
                <a:sym typeface="Roboto"/>
              </a:rPr>
              <a:t>Může si ho stáhnout (musí mít funkční přístup)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"/>
              <a:buChar char="•"/>
            </a:pPr>
            <a:r>
              <a:rPr lang="cs-CZ">
                <a:latin typeface="Roboto"/>
                <a:ea typeface="Roboto"/>
                <a:cs typeface="Roboto"/>
                <a:sym typeface="Roboto"/>
              </a:rPr>
              <a:t>Případně ho může stáhnout poradce z detailu účtu a klientovi poslat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>
                <a:latin typeface="Roboto"/>
                <a:ea typeface="Roboto"/>
                <a:cs typeface="Roboto"/>
                <a:sym typeface="Roboto"/>
              </a:rPr>
              <a:t>Nejdůležitější je </a:t>
            </a:r>
            <a:r>
              <a:rPr b="1" lang="cs-CZ">
                <a:latin typeface="Roboto"/>
                <a:ea typeface="Roboto"/>
                <a:cs typeface="Roboto"/>
                <a:sym typeface="Roboto"/>
              </a:rPr>
              <a:t>Souhrn</a:t>
            </a:r>
            <a:r>
              <a:rPr lang="cs-CZ">
                <a:latin typeface="Roboto"/>
                <a:ea typeface="Roboto"/>
                <a:cs typeface="Roboto"/>
                <a:sym typeface="Roboto"/>
              </a:rPr>
              <a:t> na straně č. 2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" name="Google Shape;289;p4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13891"/>
            <a:ext cx="12167649" cy="60520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4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Playfair Display"/>
              <a:buNone/>
            </a:pPr>
            <a:r>
              <a:rPr lang="cs-CZ" sz="65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Příklad vyplnění DP</a:t>
            </a:r>
            <a:endParaRPr sz="65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descr="Cílové publikum" id="296" name="Google Shape;296;p4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50531" y="1583531"/>
            <a:ext cx="3690938" cy="36909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Google Shape;301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1106" y="2861350"/>
            <a:ext cx="6258798" cy="3724795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47"/>
          <p:cNvSpPr txBox="1"/>
          <p:nvPr>
            <p:ph type="title"/>
          </p:nvPr>
        </p:nvSpPr>
        <p:spPr>
          <a:xfrm>
            <a:off x="668517" y="0"/>
            <a:ext cx="10515600" cy="8825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boto"/>
              <a:buNone/>
            </a:pPr>
            <a:r>
              <a:rPr lang="cs-CZ">
                <a:latin typeface="Roboto"/>
                <a:ea typeface="Roboto"/>
                <a:cs typeface="Roboto"/>
                <a:sym typeface="Roboto"/>
              </a:rPr>
              <a:t>Nákup/prodej CP + měnové zajištění</a:t>
            </a:r>
            <a:endParaRPr/>
          </a:p>
        </p:txBody>
      </p:sp>
      <p:pic>
        <p:nvPicPr>
          <p:cNvPr id="303" name="Google Shape;303;p47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4421" y="882504"/>
            <a:ext cx="6325483" cy="1752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4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75042" y="2172682"/>
            <a:ext cx="4210638" cy="15718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4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1077788" y="2138548"/>
            <a:ext cx="1009791" cy="158137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6" name="Google Shape;306;p47"/>
          <p:cNvCxnSpPr>
            <a:stCxn id="304" idx="1"/>
          </p:cNvCxnSpPr>
          <p:nvPr/>
        </p:nvCxnSpPr>
        <p:spPr>
          <a:xfrm flipH="1">
            <a:off x="3648142" y="2958604"/>
            <a:ext cx="3126900" cy="8421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307" name="Google Shape;307;p47"/>
          <p:cNvCxnSpPr/>
          <p:nvPr/>
        </p:nvCxnSpPr>
        <p:spPr>
          <a:xfrm flipH="1">
            <a:off x="4685122" y="3289955"/>
            <a:ext cx="2089920" cy="566697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pic>
        <p:nvPicPr>
          <p:cNvPr id="308" name="Google Shape;308;p4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775042" y="4486517"/>
            <a:ext cx="1876687" cy="119079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4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749781" y="4462700"/>
            <a:ext cx="876422" cy="123842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0" name="Google Shape;310;p47"/>
          <p:cNvCxnSpPr/>
          <p:nvPr/>
        </p:nvCxnSpPr>
        <p:spPr>
          <a:xfrm rot="10800000">
            <a:off x="3648269" y="4188003"/>
            <a:ext cx="3183361" cy="73224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311" name="Google Shape;311;p47"/>
          <p:cNvCxnSpPr/>
          <p:nvPr/>
        </p:nvCxnSpPr>
        <p:spPr>
          <a:xfrm rot="10800000">
            <a:off x="4685122" y="4217373"/>
            <a:ext cx="2146507" cy="111351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312" name="Google Shape;312;p47"/>
          <p:cNvSpPr txBox="1"/>
          <p:nvPr/>
        </p:nvSpPr>
        <p:spPr>
          <a:xfrm>
            <a:off x="11007447" y="2398683"/>
            <a:ext cx="716638" cy="26161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1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140 000</a:t>
            </a:r>
            <a:endParaRPr/>
          </a:p>
        </p:txBody>
      </p:sp>
      <p:sp>
        <p:nvSpPr>
          <p:cNvPr id="313" name="Google Shape;313;p47"/>
          <p:cNvSpPr txBox="1"/>
          <p:nvPr/>
        </p:nvSpPr>
        <p:spPr>
          <a:xfrm>
            <a:off x="10965687" y="3125132"/>
            <a:ext cx="758398" cy="26161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1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77 681,86</a:t>
            </a:r>
            <a:endParaRPr/>
          </a:p>
        </p:txBody>
      </p:sp>
      <p:sp>
        <p:nvSpPr>
          <p:cNvPr id="314" name="Google Shape;314;p47"/>
          <p:cNvSpPr txBox="1"/>
          <p:nvPr/>
        </p:nvSpPr>
        <p:spPr>
          <a:xfrm>
            <a:off x="10960442" y="3429309"/>
            <a:ext cx="758398" cy="26161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1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84 644,14</a:t>
            </a:r>
            <a:endParaRPr/>
          </a:p>
        </p:txBody>
      </p:sp>
      <p:sp>
        <p:nvSpPr>
          <p:cNvPr id="315" name="Google Shape;315;p47"/>
          <p:cNvSpPr txBox="1"/>
          <p:nvPr/>
        </p:nvSpPr>
        <p:spPr>
          <a:xfrm>
            <a:off x="10981322" y="2730545"/>
            <a:ext cx="716638" cy="26161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1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140 000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4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boto"/>
              <a:buNone/>
            </a:pPr>
            <a:r>
              <a:rPr lang="cs-CZ">
                <a:latin typeface="Roboto"/>
                <a:ea typeface="Roboto"/>
                <a:cs typeface="Roboto"/>
                <a:sym typeface="Roboto"/>
              </a:rPr>
              <a:t>Úročená hotovost</a:t>
            </a:r>
            <a:endParaRPr/>
          </a:p>
        </p:txBody>
      </p:sp>
      <p:pic>
        <p:nvPicPr>
          <p:cNvPr id="321" name="Google Shape;321;p4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56273" l="0" r="0" t="0"/>
          <a:stretch/>
        </p:blipFill>
        <p:spPr>
          <a:xfrm>
            <a:off x="604340" y="2095314"/>
            <a:ext cx="6420746" cy="1166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81661" y="2282535"/>
            <a:ext cx="2172003" cy="51442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4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350500" y="2342592"/>
            <a:ext cx="933580" cy="44773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4" name="Google Shape;324;p48"/>
          <p:cNvCxnSpPr/>
          <p:nvPr/>
        </p:nvCxnSpPr>
        <p:spPr>
          <a:xfrm flipH="1">
            <a:off x="5346441" y="2675253"/>
            <a:ext cx="2582560" cy="198576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miter lim="800000"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" name="Google Shape;329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9740" y="0"/>
            <a:ext cx="613120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49"/>
          <p:cNvSpPr txBox="1"/>
          <p:nvPr/>
        </p:nvSpPr>
        <p:spPr>
          <a:xfrm>
            <a:off x="7231400" y="995865"/>
            <a:ext cx="3092700" cy="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cs-CZ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Přeneseno z přílohy č. 2</a:t>
            </a:r>
            <a:endParaRPr/>
          </a:p>
        </p:txBody>
      </p:sp>
      <p:sp>
        <p:nvSpPr>
          <p:cNvPr id="331" name="Google Shape;331;p49"/>
          <p:cNvSpPr/>
          <p:nvPr/>
        </p:nvSpPr>
        <p:spPr>
          <a:xfrm>
            <a:off x="6640942" y="1485991"/>
            <a:ext cx="280687" cy="286825"/>
          </a:xfrm>
          <a:prstGeom prst="rightBrace">
            <a:avLst>
              <a:gd fmla="val 8333" name="adj1"/>
              <a:gd fmla="val 50000" name="adj2"/>
            </a:avLst>
          </a:prstGeom>
          <a:noFill/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Google Shape;332;p49"/>
          <p:cNvSpPr txBox="1"/>
          <p:nvPr/>
        </p:nvSpPr>
        <p:spPr>
          <a:xfrm>
            <a:off x="7231406" y="1397516"/>
            <a:ext cx="3092700" cy="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cs-CZ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Automatický výpočet</a:t>
            </a:r>
            <a:endParaRPr/>
          </a:p>
        </p:txBody>
      </p:sp>
      <p:cxnSp>
        <p:nvCxnSpPr>
          <p:cNvPr id="333" name="Google Shape;333;p49"/>
          <p:cNvCxnSpPr/>
          <p:nvPr/>
        </p:nvCxnSpPr>
        <p:spPr>
          <a:xfrm flipH="1" rot="10800000">
            <a:off x="5390500" y="1191475"/>
            <a:ext cx="1612800" cy="72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62626"/>
        </a:solidFill>
      </p:bgPr>
    </p:bg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5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Playfair Display"/>
              <a:buNone/>
            </a:pPr>
            <a:r>
              <a:rPr lang="cs-CZ" sz="65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Upozornění</a:t>
            </a:r>
            <a:r>
              <a:rPr lang="cs-CZ" sz="65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!</a:t>
            </a:r>
            <a:endParaRPr/>
          </a:p>
        </p:txBody>
      </p:sp>
      <p:sp>
        <p:nvSpPr>
          <p:cNvPr id="340" name="Google Shape;340;p5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cs-CZ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WOOD &amp; Co. nepodniká v oboru daňového poradenství, není oprávněna k poskytování daňového ani právního poradenství a neposkytuje právní pomoc a finančně ekonomické rady ve věcech daní, odvodů, poplatků a jiných plateb, ani ve věcech, které s daněmi přímo souvisejí.</a:t>
            </a:r>
            <a:endParaRPr/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cs-CZ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Vzhledem ke komplexnosti problematiky je nezbytné individuální posouzení kalkulace u každého klienta, popř. konzultace s daňovým poradcem.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38400" y="563880"/>
            <a:ext cx="7315200" cy="57302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8"/>
          <p:cNvSpPr txBox="1"/>
          <p:nvPr/>
        </p:nvSpPr>
        <p:spPr>
          <a:xfrm>
            <a:off x="784349" y="1360075"/>
            <a:ext cx="9736200" cy="491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55600" lvl="0" marL="28575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BF9000"/>
              </a:buClr>
              <a:buSzPts val="5600"/>
              <a:buFont typeface="Courier New"/>
              <a:buChar char="o"/>
            </a:pPr>
            <a:r>
              <a:rPr lang="cs-CZ" sz="2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Zdanitelné příjmy z Edwarda</a:t>
            </a:r>
            <a:endParaRPr sz="2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28575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BF9000"/>
              </a:buClr>
              <a:buSzPts val="5600"/>
              <a:buFont typeface="Courier New"/>
              <a:buNone/>
            </a:pPr>
            <a:r>
              <a:t/>
            </a:r>
            <a:endParaRPr sz="2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55600" lvl="0" marL="28575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BF9000"/>
              </a:buClr>
              <a:buSzPts val="5600"/>
              <a:buFont typeface="Courier New"/>
              <a:buChar char="o"/>
            </a:pPr>
            <a:r>
              <a:rPr lang="cs-CZ" sz="2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Na co si dát pozor</a:t>
            </a:r>
            <a:endParaRPr/>
          </a:p>
          <a:p>
            <a:pPr indent="0" lvl="0" marL="28575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BF9000"/>
              </a:buClr>
              <a:buSzPts val="5600"/>
              <a:buFont typeface="Courier New"/>
              <a:buNone/>
            </a:pPr>
            <a:r>
              <a:t/>
            </a:r>
            <a:endParaRPr sz="2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55600" lvl="0" marL="28575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BF9000"/>
              </a:buClr>
              <a:buSzPts val="5600"/>
              <a:buFont typeface="Courier New"/>
              <a:buChar char="o"/>
            </a:pPr>
            <a:r>
              <a:rPr lang="cs-CZ" sz="2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Vzor daňového výpisu za rok 2022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55600" lvl="0" marL="28575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BF9000"/>
              </a:buClr>
              <a:buSzPts val="5600"/>
              <a:buFont typeface="Courier New"/>
              <a:buChar char="o"/>
            </a:pPr>
            <a:r>
              <a:rPr lang="cs-CZ" sz="2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Příklad vyplnění daňového přiznání</a:t>
            </a:r>
            <a:endParaRPr sz="2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55600" lvl="0" marL="28575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BF9000"/>
              </a:buClr>
              <a:buSzPts val="5600"/>
              <a:buFont typeface="Courier New"/>
              <a:buChar char="o"/>
            </a:pPr>
            <a:r>
              <a:rPr lang="cs-CZ" sz="2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Q&amp;A</a:t>
            </a:r>
            <a:endParaRPr/>
          </a:p>
        </p:txBody>
      </p:sp>
      <p:sp>
        <p:nvSpPr>
          <p:cNvPr id="185" name="Google Shape;185;p28"/>
          <p:cNvSpPr txBox="1"/>
          <p:nvPr/>
        </p:nvSpPr>
        <p:spPr>
          <a:xfrm>
            <a:off x="3048849" y="389046"/>
            <a:ext cx="60942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54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Obsah</a:t>
            </a:r>
            <a:endParaRPr sz="5400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</a:pPr>
            <a:r>
              <a:rPr lang="cs-CZ" sz="65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Zdanitelné příjmy z Edwarda</a:t>
            </a:r>
            <a:endParaRPr sz="65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descr="Zaregistrovat se" id="192" name="Google Shape;192;p2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67250" y="2000250"/>
            <a:ext cx="2857500" cy="28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</a:pPr>
            <a:r>
              <a:rPr lang="cs-CZ" sz="4800"/>
              <a:t>Příjmy, které je nutné vzít v úvahu</a:t>
            </a:r>
            <a:endParaRPr sz="4800"/>
          </a:p>
        </p:txBody>
      </p:sp>
      <p:sp>
        <p:nvSpPr>
          <p:cNvPr id="198" name="Google Shape;198;p3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14350" lvl="0" marL="5143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"/>
              <a:buAutoNum type="arabicPeriod"/>
            </a:pPr>
            <a:r>
              <a:rPr lang="cs-CZ"/>
              <a:t>Příjmy z prodeje CP – vznikají při:</a:t>
            </a:r>
            <a:endParaRPr/>
          </a:p>
          <a:p>
            <a:pPr indent="-514350" lvl="1" marL="9715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"/>
              <a:buAutoNum type="alphaLcParenR"/>
            </a:pPr>
            <a:r>
              <a:rPr lang="cs-CZ"/>
              <a:t>Rebalancování</a:t>
            </a:r>
            <a:endParaRPr/>
          </a:p>
          <a:p>
            <a:pPr indent="-514350" lvl="1" marL="9715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"/>
              <a:buAutoNum type="alphaLcParenR"/>
            </a:pPr>
            <a:r>
              <a:rPr lang="cs-CZ"/>
              <a:t>Přesuny mezi kyblíky (tranše, cíle)</a:t>
            </a:r>
            <a:endParaRPr/>
          </a:p>
          <a:p>
            <a:pPr indent="-514350" lvl="1" marL="9715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"/>
              <a:buAutoNum type="alphaLcParenR"/>
            </a:pPr>
            <a:r>
              <a:rPr lang="cs-CZ"/>
              <a:t>Výběru peněz z Edwarda</a:t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"/>
              <a:buAutoNum type="arabicPeriod"/>
            </a:pPr>
            <a:r>
              <a:rPr lang="cs-CZ"/>
              <a:t>Příjmy z měnového zajištění – čtvrtletní realizované zisky</a:t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"/>
              <a:buAutoNum type="arabicPeriod"/>
            </a:pPr>
            <a:r>
              <a:rPr lang="cs-CZ"/>
              <a:t>Příjmy z úročené hotovosti – měsíčně připisované úroky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fair Display"/>
              <a:buNone/>
            </a:pPr>
            <a:r>
              <a:rPr lang="cs-CZ"/>
              <a:t>1. Příjmy z prodeje CP (§10)</a:t>
            </a:r>
            <a:endParaRPr/>
          </a:p>
        </p:txBody>
      </p:sp>
      <p:sp>
        <p:nvSpPr>
          <p:cNvPr id="204" name="Google Shape;204;p3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/>
              <a:t>Suma, za kolik klient prodal cenné papíry v daném roce – tedy </a:t>
            </a:r>
            <a:r>
              <a:rPr b="1" lang="cs-CZ"/>
              <a:t>hrubý příjem </a:t>
            </a:r>
            <a:r>
              <a:rPr lang="cs-CZ"/>
              <a:t>z prodeje, nikoliv pouze zisk.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/>
              <a:t>Sčítají se příjmy klienta </a:t>
            </a:r>
            <a:r>
              <a:rPr b="1" lang="cs-CZ"/>
              <a:t>za všechny prodané CP</a:t>
            </a:r>
            <a:r>
              <a:rPr lang="cs-CZ"/>
              <a:t>, nikoliv pouze z Edwarda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/>
              <a:t>Pokud částka za rok překročí u klienta (FO) </a:t>
            </a:r>
            <a:r>
              <a:rPr b="1" lang="cs-CZ"/>
              <a:t>100 000 Kč</a:t>
            </a:r>
            <a:r>
              <a:rPr lang="cs-CZ"/>
              <a:t>, uvádí do daňového přiznání (DP) příjmy z prodeje všech CP, které klient </a:t>
            </a:r>
            <a:r>
              <a:rPr b="1" lang="cs-CZ"/>
              <a:t>držel méně než 3 roky</a:t>
            </a:r>
            <a:r>
              <a:rPr lang="cs-CZ"/>
              <a:t>.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/>
              <a:t>Příjmy z prodeje CP držených </a:t>
            </a:r>
            <a:r>
              <a:rPr b="1" lang="cs-CZ"/>
              <a:t>déle než 3 roky jsou osvobozené </a:t>
            </a:r>
            <a:r>
              <a:rPr lang="cs-CZ"/>
              <a:t>a do DP se uvádět vůbec nemusí.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/>
              <a:t>Pokud jsou příjmy z prodeje CP </a:t>
            </a:r>
            <a:r>
              <a:rPr b="1" lang="cs-CZ"/>
              <a:t>nižší než 100 000 Kč jsou osvobozené</a:t>
            </a:r>
            <a:r>
              <a:rPr lang="cs-CZ"/>
              <a:t> a do DP se uvádět vůbec nemusí.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fair Display"/>
              <a:buNone/>
            </a:pPr>
            <a:r>
              <a:rPr lang="cs-CZ"/>
              <a:t>1. Příjmy z prodeje CP (§10)</a:t>
            </a:r>
            <a:endParaRPr/>
          </a:p>
        </p:txBody>
      </p:sp>
      <p:sp>
        <p:nvSpPr>
          <p:cNvPr id="210" name="Google Shape;210;p3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Do DP se uvádí </a:t>
            </a:r>
            <a:r>
              <a:rPr b="1" lang="cs-CZ"/>
              <a:t>příjmy a výdaje – </a:t>
            </a:r>
            <a:r>
              <a:rPr lang="cs-CZ"/>
              <a:t>vyplňuje se do přílohy č. 2 s označením D – příjmy z prodeje CP</a:t>
            </a:r>
            <a:endParaRPr b="1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Příjmy a výdaje lze jednoduše opsat z </a:t>
            </a:r>
            <a:r>
              <a:rPr b="1" lang="cs-CZ"/>
              <a:t>daňového výpisu</a:t>
            </a:r>
            <a:r>
              <a:rPr lang="cs-CZ"/>
              <a:t>, který klient obdrží v lednu od Edwarda. 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Do výdajů se uvádí </a:t>
            </a:r>
            <a:r>
              <a:rPr b="1" lang="cs-CZ"/>
              <a:t>pořizovací cena </a:t>
            </a:r>
            <a:r>
              <a:rPr lang="cs-CZ"/>
              <a:t>prodaných CP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Výsledný zisk se daní </a:t>
            </a:r>
            <a:r>
              <a:rPr b="1" lang="cs-CZ"/>
              <a:t>15%</a:t>
            </a:r>
            <a:endParaRPr b="1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fair Display"/>
              <a:buNone/>
            </a:pPr>
            <a:r>
              <a:rPr lang="cs-CZ"/>
              <a:t>2. Příjmy z měnového zajištění (§10)</a:t>
            </a:r>
            <a:endParaRPr/>
          </a:p>
        </p:txBody>
      </p:sp>
      <p:sp>
        <p:nvSpPr>
          <p:cNvPr id="216" name="Google Shape;216;p3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Pokud je zapnuté měnové zajištění, realizují se z něj v průběhu roku zisky a ztráty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Zisky jsou příjmem, ztráty výdajem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Uvádí se do DP do přílohy č. 2 s označením  F – Jiné další příjmy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Kladný rozdíl (zisk) je zdaněn 15%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otiv Office">
  <a:themeElements>
    <a:clrScheme name="Kancelář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otiv Office">
  <a:themeElements>
    <a:clrScheme name="Kancelář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1_Motiv Office">
  <a:themeElements>
    <a:clrScheme name="Kancelář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